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35"/>
  </p:notesMasterIdLst>
  <p:handoutMasterIdLst>
    <p:handoutMasterId r:id="rId36"/>
  </p:handoutMasterIdLst>
  <p:sldIdLst>
    <p:sldId id="256" r:id="rId3"/>
    <p:sldId id="267" r:id="rId4"/>
    <p:sldId id="262" r:id="rId5"/>
    <p:sldId id="263" r:id="rId6"/>
    <p:sldId id="268" r:id="rId7"/>
    <p:sldId id="264" r:id="rId8"/>
    <p:sldId id="288" r:id="rId9"/>
    <p:sldId id="265" r:id="rId10"/>
    <p:sldId id="266" r:id="rId11"/>
    <p:sldId id="269" r:id="rId12"/>
    <p:sldId id="270" r:id="rId13"/>
    <p:sldId id="271" r:id="rId14"/>
    <p:sldId id="272" r:id="rId15"/>
    <p:sldId id="275" r:id="rId16"/>
    <p:sldId id="274" r:id="rId17"/>
    <p:sldId id="273" r:id="rId18"/>
    <p:sldId id="276" r:id="rId19"/>
    <p:sldId id="277" r:id="rId20"/>
    <p:sldId id="279" r:id="rId21"/>
    <p:sldId id="278" r:id="rId22"/>
    <p:sldId id="280" r:id="rId23"/>
    <p:sldId id="281" r:id="rId24"/>
    <p:sldId id="282" r:id="rId25"/>
    <p:sldId id="283" r:id="rId26"/>
    <p:sldId id="284" r:id="rId27"/>
    <p:sldId id="258" r:id="rId28"/>
    <p:sldId id="285" r:id="rId29"/>
    <p:sldId id="259" r:id="rId30"/>
    <p:sldId id="260" r:id="rId31"/>
    <p:sldId id="286" r:id="rId32"/>
    <p:sldId id="287" r:id="rId33"/>
    <p:sldId id="289" r:id="rId34"/>
  </p:sldIdLst>
  <p:sldSz cx="9144000" cy="6858000" type="screen4x3"/>
  <p:notesSz cx="7010400" cy="9296400"/>
  <p:embeddedFontLs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ucida Sans" panose="020B0602030504020204" pitchFamily="34" charset="0"/>
      <p:regular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  <p:embeddedFont>
      <p:font typeface="Perpetua" panose="02020502060401020303" pitchFamily="18" charset="0"/>
      <p:regular r:id="rId47"/>
      <p:bold r:id="rId48"/>
      <p:italic r:id="rId49"/>
      <p:boldItalic r:id="rId50"/>
    </p:embeddedFont>
    <p:embeddedFont>
      <p:font typeface="Arial Rounded MT Bold" panose="020F0704030504030204" pitchFamily="3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400"/>
    <a:srgbClr val="568458"/>
    <a:srgbClr val="476D49"/>
    <a:srgbClr val="336600"/>
    <a:srgbClr val="FFFFFF"/>
    <a:srgbClr val="8B8BFF"/>
    <a:srgbClr val="C5C5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4" autoAdjust="0"/>
    <p:restoredTop sz="94650" autoAdjust="0"/>
  </p:normalViewPr>
  <p:slideViewPr>
    <p:cSldViewPr>
      <p:cViewPr>
        <p:scale>
          <a:sx n="70" d="100"/>
          <a:sy n="70" d="100"/>
        </p:scale>
        <p:origin x="-1254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orient="horz" pos="2928"/>
        <p:guide pos="2160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ben@pblproject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screencast.com/t/ZuvpnKd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4648200"/>
          </a:xfrm>
        </p:spPr>
        <p:txBody>
          <a:bodyPr/>
          <a:lstStyle/>
          <a:p>
            <a:pPr lvl="0" algn="ctr">
              <a:spcBef>
                <a:spcPts val="0"/>
              </a:spcBef>
              <a:buClrTx/>
            </a:pPr>
            <a:r>
              <a:rPr lang="en-US" sz="54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“We’re not preparing students for </a:t>
            </a:r>
            <a:r>
              <a:rPr lang="en-US" sz="54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Jeopardy </a:t>
            </a:r>
            <a:r>
              <a:rPr lang="en-US" sz="54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anymore… it’s a </a:t>
            </a:r>
            <a:r>
              <a:rPr lang="en-US" sz="5400" b="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thinking</a:t>
            </a:r>
            <a:r>
              <a:rPr lang="en-US" sz="54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game now!”</a:t>
            </a:r>
            <a:r>
              <a:rPr lang="en-US" sz="5400" b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en-US" sz="5400" b="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715000"/>
            <a:ext cx="6477000" cy="762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The PBL Project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ea typeface="+mj-ea"/>
                <a:cs typeface="+mj-cs"/>
              </a:rPr>
              <a:t>Session 3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Thinking Exercises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96" y="5190392"/>
            <a:ext cx="835904" cy="144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0700" y="457200"/>
            <a:ext cx="6743700" cy="54456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Can we go </a:t>
            </a:r>
            <a:r>
              <a:rPr lang="en-US" sz="7000" noProof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 the “drills” again</a:t>
            </a: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571500" marR="0" indent="-5715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Critical Thinking Exercises</a:t>
            </a:r>
          </a:p>
          <a:p>
            <a:pPr marL="571500" marR="0" indent="-5715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Creativity Drills</a:t>
            </a:r>
          </a:p>
          <a:p>
            <a:pPr marL="571500" marR="0" indent="-5715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“Woodchuck” Problems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5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878" y="823263"/>
            <a:ext cx="8535597" cy="17880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Critical Thinking Exercises</a:t>
            </a: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being asked, and what is expected from me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>
              <a:spcBef>
                <a:spcPct val="0"/>
              </a:spcBef>
            </a:pP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7801" y="2590800"/>
            <a:ext cx="6096000" cy="2514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Includes:</a:t>
            </a:r>
            <a:endParaRPr lang="en-US" sz="24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8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Forced Choice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 Questions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Would Happen If..” Scenarios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2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762" y="304800"/>
            <a:ext cx="8535597" cy="2722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Sample Critical Thinking Exercise: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Forced Choice</a:t>
            </a:r>
          </a:p>
          <a:p>
            <a:pPr>
              <a:spcBef>
                <a:spcPct val="0"/>
              </a:spcBef>
            </a:pP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must make an abstract choice based on the characteristics of objects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4" r="1493" b="7369"/>
          <a:stretch/>
        </p:blipFill>
        <p:spPr bwMode="auto">
          <a:xfrm>
            <a:off x="1828800" y="1951612"/>
            <a:ext cx="5670390" cy="3788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762" y="304800"/>
            <a:ext cx="8535597" cy="2722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Sample Critical Thinking Exercise: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Abstract Questions</a:t>
            </a:r>
          </a:p>
          <a:p>
            <a:pPr>
              <a:spcBef>
                <a:spcPct val="0"/>
              </a:spcBef>
            </a:pP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tudents are asked to answer questions that have no definite answer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b="12827"/>
          <a:stretch/>
        </p:blipFill>
        <p:spPr bwMode="auto">
          <a:xfrm>
            <a:off x="1685797" y="1905000"/>
            <a:ext cx="6239003" cy="3862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2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762" y="304800"/>
            <a:ext cx="8535597" cy="2722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Sample Critical Thinking Exercise: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“What</a:t>
            </a:r>
            <a:r>
              <a:rPr kumimoji="0" lang="en-US" sz="3200" b="1" u="sng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Would </a:t>
            </a:r>
            <a:r>
              <a:rPr lang="en-US" sz="3200" b="1" u="sng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</a:t>
            </a:r>
            <a:r>
              <a:rPr kumimoji="0" lang="en-US" sz="3200" b="1" u="sng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appen</a:t>
            </a:r>
            <a:r>
              <a:rPr kumimoji="0" lang="en-US" sz="3200" b="1" u="sng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If…?”</a:t>
            </a:r>
            <a:endParaRPr kumimoji="0" lang="en-US" sz="3200" b="1" u="sng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are asked to consider a specific set of circumstances other than what exists in reality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r="1828" b="4431"/>
          <a:stretch/>
        </p:blipFill>
        <p:spPr bwMode="auto">
          <a:xfrm>
            <a:off x="2057400" y="1828800"/>
            <a:ext cx="5486400" cy="383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0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878" y="823263"/>
            <a:ext cx="8535597" cy="17880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Creativity Drills</a:t>
            </a: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different ways to approach this problem?</a:t>
            </a:r>
          </a:p>
          <a:p>
            <a:pPr>
              <a:spcBef>
                <a:spcPct val="0"/>
              </a:spcBef>
            </a:pP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7801" y="2590800"/>
            <a:ext cx="6096000" cy="2514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Includes:</a:t>
            </a:r>
            <a:endParaRPr lang="en-US" sz="24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8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 Your Own Words”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Many?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SCAMPER Activities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762" y="304800"/>
            <a:ext cx="8535597" cy="2722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Sample Creativity Drills: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“In Your Own Words”</a:t>
            </a:r>
          </a:p>
          <a:p>
            <a:pPr>
              <a:spcBef>
                <a:spcPct val="0"/>
              </a:spcBef>
            </a:pP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tudents must re-state a simple statement using new wording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" r="1716" b="4292"/>
          <a:stretch/>
        </p:blipFill>
        <p:spPr bwMode="auto">
          <a:xfrm>
            <a:off x="1943100" y="1868158"/>
            <a:ext cx="5600700" cy="39230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2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762" y="304800"/>
            <a:ext cx="8535597" cy="2722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Sample Creativity Drills: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“How Many?”</a:t>
            </a:r>
          </a:p>
          <a:p>
            <a:pPr>
              <a:spcBef>
                <a:spcPct val="0"/>
              </a:spcBef>
            </a:pP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tudents are asked to come up with as many scenarios as possible that fit a set of criteria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5" r="1493" b="4046"/>
          <a:stretch/>
        </p:blipFill>
        <p:spPr bwMode="auto">
          <a:xfrm>
            <a:off x="1878214" y="1691222"/>
            <a:ext cx="5894186" cy="41175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7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762" y="304800"/>
            <a:ext cx="8535597" cy="2722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Sample Creativity Drills: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SCAMPER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b="1" noProof="0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(Substitute, Combine, Adapt, Modify, Put to another use, Eliminate, Reverse)</a:t>
            </a:r>
            <a:endParaRPr kumimoji="0" lang="en-US" b="1" i="0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tudents must think creatively to come up with original ideas for a concept</a:t>
            </a:r>
            <a:endParaRPr lang="en-US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r="2276" b="4571"/>
          <a:stretch/>
        </p:blipFill>
        <p:spPr bwMode="auto">
          <a:xfrm>
            <a:off x="2057400" y="2021264"/>
            <a:ext cx="5486400" cy="384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0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878" y="823263"/>
            <a:ext cx="8535597" cy="17880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“Woodchuck” Problems</a:t>
            </a: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information do I need to provide a suitable answer?</a:t>
            </a:r>
            <a:endParaRPr lang="en-US" sz="2400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6" y="2301089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67135" y="3172687"/>
            <a:ext cx="7393674" cy="14783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Woodchuck Problems are scenarios that require students to ask questions and seek more information before they can properly answer it.</a:t>
            </a: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4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9700" y="1143000"/>
            <a:ext cx="7315200" cy="3505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Just to recap, what is</a:t>
            </a:r>
            <a:endParaRPr kumimoji="0" lang="en-U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Problem-Based Learning?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2834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0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878" y="823263"/>
            <a:ext cx="8535597" cy="17880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Where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did the name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“Woodchuck” come from?</a:t>
            </a:r>
          </a:p>
          <a:p>
            <a:pPr>
              <a:spcBef>
                <a:spcPct val="0"/>
              </a:spcBef>
            </a:pP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057400"/>
            <a:ext cx="8838122" cy="20117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These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named for the most famous “Woodchuck” Problem of all: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1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800" b="1" i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How much wood could a woodchuck chuck if a woodchuck could chuck wood?</a:t>
            </a:r>
            <a:endParaRPr lang="en-US" sz="28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4069" y="4648200"/>
            <a:ext cx="7393674" cy="13259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 could answer this if you knew:</a:t>
            </a:r>
            <a:endParaRPr lang="en-US" sz="2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800" b="1" i="1" dirty="0" smtClean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big are the woodchuck’s teeth?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is will it be chucking the wood?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exactly is “chucking”?</a:t>
            </a:r>
          </a:p>
          <a:p>
            <a:pPr>
              <a:spcBef>
                <a:spcPct val="0"/>
              </a:spcBef>
            </a:pPr>
            <a:endParaRPr lang="en-US" sz="1600" b="1" i="1" dirty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6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FIRST YOU HAVE TO FIND ALL OF THAT INFORMATION!</a:t>
            </a:r>
            <a:endParaRPr lang="en-US" sz="1600" b="1" i="1" dirty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762" y="304800"/>
            <a:ext cx="8535597" cy="2722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Sample “Woodchuck” Problems: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Woodchuck Problem</a:t>
            </a:r>
          </a:p>
          <a:p>
            <a:pPr>
              <a:spcBef>
                <a:spcPct val="0"/>
              </a:spcBef>
            </a:pP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problems where students need to ask questions and seek out more information before they can provide a logical answer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" y="2209800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4" r="1716" b="7090"/>
          <a:stretch/>
        </p:blipFill>
        <p:spPr bwMode="auto">
          <a:xfrm>
            <a:off x="2057400" y="2200701"/>
            <a:ext cx="5410200" cy="36540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9700" y="1295400"/>
            <a:ext cx="7315200" cy="3505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Okay, we know that all of these exercises help build a foundation for Problem-Based Learning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0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Anything else?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2834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37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9700" y="1219200"/>
            <a:ext cx="7315200" cy="3505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Yes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 the PBL skills are only half of it.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With exercises for all standards, they also help students learn specific content.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2834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8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35754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" y="228600"/>
            <a:ext cx="81534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noProof="0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“We’ve covered it all!”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460" y="4876800"/>
            <a:ext cx="379294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bg1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The search menus make it easy to incorporate the exercises into your lessons.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Bent Arrow 4"/>
          <p:cNvSpPr/>
          <p:nvPr/>
        </p:nvSpPr>
        <p:spPr>
          <a:xfrm rot="5400000">
            <a:off x="4769572" y="959572"/>
            <a:ext cx="609600" cy="1128855"/>
          </a:xfrm>
          <a:prstGeom prst="bentArrow">
            <a:avLst>
              <a:gd name="adj1" fmla="val 36194"/>
              <a:gd name="adj2" fmla="val 39553"/>
              <a:gd name="adj3" fmla="val 27239"/>
              <a:gd name="adj4" fmla="val 45989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0989" r="52761" b="26820"/>
          <a:stretch/>
        </p:blipFill>
        <p:spPr bwMode="auto">
          <a:xfrm>
            <a:off x="4114800" y="1848600"/>
            <a:ext cx="4419600" cy="40126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12314259">
            <a:off x="584074" y="3946861"/>
            <a:ext cx="419100" cy="949813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9700" y="1143000"/>
            <a:ext cx="7315200" cy="3505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do I get to all of this great content?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2834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6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63" y="724619"/>
            <a:ext cx="6135737" cy="567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r="1435" b="6160"/>
          <a:stretch/>
        </p:blipFill>
        <p:spPr bwMode="auto">
          <a:xfrm>
            <a:off x="2113731" y="1105619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113581"/>
            <a:ext cx="6364337" cy="7246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www.pblproject.com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63" y="724619"/>
            <a:ext cx="6135737" cy="567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r="1435" b="74846"/>
          <a:stretch/>
        </p:blipFill>
        <p:spPr bwMode="auto">
          <a:xfrm>
            <a:off x="2113731" y="1105619"/>
            <a:ext cx="5486400" cy="5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113581"/>
            <a:ext cx="6364337" cy="7246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www.pblproject.com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5802" y="1612710"/>
            <a:ext cx="5237931" cy="2971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Remember,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  <a:ea typeface="+mj-ea"/>
                <a:cs typeface="+mj-cs"/>
              </a:rPr>
              <a:t>most teachers have the following login: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  <a:ea typeface="+mj-ea"/>
                <a:cs typeface="+mj-cs"/>
              </a:rPr>
              <a:t>Login Name: </a:t>
            </a:r>
            <a:r>
              <a:rPr lang="en-US" i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(your full e-mail address)</a:t>
            </a:r>
          </a:p>
          <a:p>
            <a:pPr algn="ctr">
              <a:spcBef>
                <a:spcPct val="0"/>
              </a:spcBef>
            </a:pP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Password: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pbl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48400" y="990600"/>
            <a:ext cx="1524000" cy="6471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715000" y="1637731"/>
            <a:ext cx="533400" cy="49586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67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63" y="724619"/>
            <a:ext cx="6135737" cy="567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14844" r="15895" b="14844"/>
          <a:stretch/>
        </p:blipFill>
        <p:spPr bwMode="auto">
          <a:xfrm>
            <a:off x="2133600" y="10668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8712" y="115019"/>
            <a:ext cx="8340488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dirty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T</a:t>
            </a:r>
            <a:r>
              <a:rPr lang="en-US" sz="2400" b="1" i="1" noProof="0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he Opening Screen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693460"/>
            <a:ext cx="1636663" cy="3048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noProof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Start by clicking on the PBL Integrated Scenarios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00200" y="2969525"/>
            <a:ext cx="2514600" cy="2479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114800" y="2248469"/>
            <a:ext cx="1524000" cy="14853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94" y="724619"/>
            <a:ext cx="6135737" cy="567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4" r="13414" b="6518"/>
          <a:stretch/>
        </p:blipFill>
        <p:spPr bwMode="auto">
          <a:xfrm>
            <a:off x="2551062" y="10668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9" r="79117" b="74529"/>
          <a:stretch/>
        </p:blipFill>
        <p:spPr bwMode="auto">
          <a:xfrm>
            <a:off x="5009331" y="1417662"/>
            <a:ext cx="3296469" cy="1636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725757"/>
            <a:ext cx="2073994" cy="3048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noProof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Next, click to search for exercises by standard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51062" y="1295401"/>
            <a:ext cx="1524000" cy="3980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752600" y="1494431"/>
            <a:ext cx="798462" cy="5061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12" y="1417662"/>
            <a:ext cx="797469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5257800" y="2971800"/>
            <a:ext cx="29353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4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01942" y="4241505"/>
            <a:ext cx="27432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Gather and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absorb 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information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(“stimulus”)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094678" y="4239052"/>
            <a:ext cx="2743200" cy="17877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Filter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evidence”)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4"/>
          </p:nvPr>
        </p:nvSpPr>
        <p:spPr>
          <a:xfrm>
            <a:off x="6096000" y="4226570"/>
            <a:ext cx="2743200" cy="190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Generate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types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responses</a:t>
            </a:r>
            <a:r>
              <a:rPr lang="en-US" sz="2800" dirty="0"/>
              <a:t>”</a:t>
            </a:r>
          </a:p>
          <a:p>
            <a:pPr algn="ctr"/>
            <a:endParaRPr lang="en-US" sz="2800" dirty="0"/>
          </a:p>
        </p:txBody>
      </p:sp>
      <p:sp>
        <p:nvSpPr>
          <p:cNvPr id="21" name="Left-Right Arrow 20"/>
          <p:cNvSpPr/>
          <p:nvPr/>
        </p:nvSpPr>
        <p:spPr>
          <a:xfrm flipH="1">
            <a:off x="2581462" y="3112731"/>
            <a:ext cx="609600" cy="304800"/>
          </a:xfrm>
          <a:prstGeom prst="left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 flipH="1">
            <a:off x="5640143" y="3112731"/>
            <a:ext cx="609600" cy="304800"/>
          </a:xfrm>
          <a:prstGeom prst="left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33400" y="747645"/>
            <a:ext cx="8035494" cy="1543565"/>
          </a:xfrm>
          <a:solidFill>
            <a:schemeClr val="bg1"/>
          </a:solidFill>
          <a:effectLst>
            <a:softEdge rad="88900"/>
          </a:effectLst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Problem Solving is a 3 Step Process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chemeClr val="tx1"/>
                </a:solidFill>
              </a:rPr>
              <a:t>presented with any situation 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or problem, or challenge), students must be able to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63700"/>
            <a:ext cx="1806497" cy="1703423"/>
          </a:xfrm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38" y="2407178"/>
            <a:ext cx="1748973" cy="1703424"/>
          </a:xfrm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75" y="2385682"/>
            <a:ext cx="1848287" cy="1703424"/>
          </a:xfrm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13" name="TextBox 12"/>
          <p:cNvSpPr txBox="1"/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noProof="0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The Recap: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596881" cy="103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4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35754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" y="228600"/>
            <a:ext cx="81534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noProof="0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“Let the fun begin!”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660" y="4800600"/>
            <a:ext cx="4173940" cy="1219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bg1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You will be taken to a page where you can search and browse results.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Bent Arrow 4"/>
          <p:cNvSpPr/>
          <p:nvPr/>
        </p:nvSpPr>
        <p:spPr>
          <a:xfrm rot="5400000">
            <a:off x="4845772" y="959572"/>
            <a:ext cx="609600" cy="1128855"/>
          </a:xfrm>
          <a:prstGeom prst="bentArrow">
            <a:avLst>
              <a:gd name="adj1" fmla="val 36194"/>
              <a:gd name="adj2" fmla="val 39553"/>
              <a:gd name="adj3" fmla="val 27239"/>
              <a:gd name="adj4" fmla="val 45989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0989" r="52761" b="26820"/>
          <a:stretch/>
        </p:blipFill>
        <p:spPr bwMode="auto">
          <a:xfrm>
            <a:off x="4419600" y="1848600"/>
            <a:ext cx="4419600" cy="40126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0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5" y="83745"/>
            <a:ext cx="1035075" cy="179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8534400" cy="3505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One final thought: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It’s all about the process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purpose of these exercises is to allow students to </a:t>
            </a:r>
            <a:r>
              <a:rPr lang="en-US" sz="3600" i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think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through problems and situations, and it’s the teacher’s role to guide them through the journey. 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9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98712" y="609600"/>
            <a:ext cx="8340488" cy="47617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schedule </a:t>
            </a:r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“face-to-face” 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Professional Development,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 for any other information,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ontact: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b="1" dirty="0" smtClean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 Bache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(PBL Project manager)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/>
              </a:rPr>
              <a:t>ben@pblproject.com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(864)-877-5123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44531"/>
          <a:stretch>
            <a:fillRect/>
          </a:stretch>
        </p:blipFill>
        <p:spPr bwMode="auto">
          <a:xfrm>
            <a:off x="0" y="1295400"/>
            <a:ext cx="91440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95300" y="228600"/>
            <a:ext cx="8420100" cy="838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noProof="0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“The skills of Problem-Based Learning will be used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o</a:t>
            </a:r>
            <a:r>
              <a:rPr kumimoji="0" lang="en-US" sz="2400" b="1" i="1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ver and over… and over again.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4400" y="838200"/>
            <a:ext cx="72390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838200"/>
            <a:ext cx="79248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143000"/>
            <a:ext cx="5334000" cy="403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7997" y="1295400"/>
            <a:ext cx="7695003" cy="3505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0" noProof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do students become good Problem-Solvers</a:t>
            </a:r>
            <a:r>
              <a:rPr kumimoji="0" lang="en-US" sz="7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2834"/>
            <a:ext cx="1221594" cy="21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95300" y="228600"/>
            <a:ext cx="81534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noProof="0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“Things aren’t always as simple as they seem.”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14735"/>
            <a:ext cx="18542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1172760"/>
            <a:ext cx="6400800" cy="1799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example: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goal of basketball is to put the ball through the hoop: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84759"/>
            <a:ext cx="4876800" cy="170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" y="2971800"/>
            <a:ext cx="8991600" cy="1799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…but before you can do that, you must practice other skills.</a:t>
            </a:r>
          </a:p>
        </p:txBody>
      </p:sp>
    </p:spTree>
    <p:extLst>
      <p:ext uri="{BB962C8B-B14F-4D97-AF65-F5344CB8AC3E}">
        <p14:creationId xmlns:p14="http://schemas.microsoft.com/office/powerpoint/2010/main" val="28471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6200" y="914400"/>
            <a:ext cx="4419600" cy="100718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 a good </a:t>
            </a:r>
            <a:r>
              <a:rPr lang="en-US" sz="2400" b="1" i="1" dirty="0" smtClean="0">
                <a:solidFill>
                  <a:srgbClr val="FFFF0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basketball player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you must practice: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11813"/>
            <a:ext cx="1733834" cy="173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0"/>
            <a:ext cx="43434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Metaphor: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900" b="1" dirty="0" smtClean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762000"/>
            <a:ext cx="0" cy="54102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8200" y="2087158"/>
            <a:ext cx="2699982" cy="21107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Passing</a:t>
            </a:r>
          </a:p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Dribbling</a:t>
            </a:r>
          </a:p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Defense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0" y="914400"/>
            <a:ext cx="4419600" cy="100718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 a good </a:t>
            </a:r>
            <a:r>
              <a:rPr lang="en-US" sz="2400" b="1" i="1" dirty="0" smtClean="0">
                <a:solidFill>
                  <a:srgbClr val="FFFF00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problem-solver</a:t>
            </a:r>
            <a:r>
              <a:rPr lang="en-US" sz="2400" b="1" i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you must practice: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2232626"/>
            <a:ext cx="3657600" cy="21107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Critical Thinking</a:t>
            </a:r>
          </a:p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Creativity</a:t>
            </a:r>
          </a:p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Filtering Information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46" y="3911814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7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95300" y="228600"/>
            <a:ext cx="81534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noProof="0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“Get ready for PBL Training Camp”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850" y="1600200"/>
            <a:ext cx="8496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must learn what is being asked of them, and in what manner they should respond.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practice this using  </a:t>
            </a:r>
            <a:r>
              <a:rPr lang="en-US" sz="2000" b="1" i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Thinking Exercises</a:t>
            </a:r>
          </a:p>
          <a:p>
            <a:endParaRPr lang="en-US" sz="2000" b="1" i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must learn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approach scenarios in different ways.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practice this using  </a:t>
            </a:r>
            <a:r>
              <a:rPr lang="en-US" sz="2000" b="1" i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 Drills</a:t>
            </a:r>
          </a:p>
          <a:p>
            <a:endParaRPr lang="en-US" sz="2000" b="1" i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must learn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information must be obtained before they can properly respond to a scenario.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practice this using  </a:t>
            </a:r>
            <a:r>
              <a:rPr lang="en-US" sz="2000" b="1" i="1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Woodchuck Problems</a:t>
            </a:r>
            <a:endParaRPr lang="en-US" sz="2000" b="1" i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i="1" u="sng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35754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" y="228600"/>
            <a:ext cx="8153400" cy="60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i="1" noProof="0" dirty="0" smtClean="0">
                <a:solidFill>
                  <a:srgbClr val="FFFF00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“Let the coaching begin!”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460" y="4876800"/>
            <a:ext cx="3792940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bg1"/>
                </a:solidFill>
                <a:latin typeface="Lucida Sans" panose="020B0602030504020204" pitchFamily="34" charset="0"/>
                <a:ea typeface="+mj-ea"/>
                <a:cs typeface="Times New Roman" panose="02020603050405020304" pitchFamily="18" charset="0"/>
              </a:rPr>
              <a:t>Hundreds of exercises are available within the PBL Project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ucida Sans" panose="020B0602030504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Bent Arrow 4"/>
          <p:cNvSpPr/>
          <p:nvPr/>
        </p:nvSpPr>
        <p:spPr>
          <a:xfrm rot="5400000">
            <a:off x="4769572" y="959572"/>
            <a:ext cx="609600" cy="1128855"/>
          </a:xfrm>
          <a:prstGeom prst="bentArrow">
            <a:avLst>
              <a:gd name="adj1" fmla="val 36194"/>
              <a:gd name="adj2" fmla="val 39553"/>
              <a:gd name="adj3" fmla="val 27239"/>
              <a:gd name="adj4" fmla="val 45989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0989" r="52761" b="26820"/>
          <a:stretch/>
        </p:blipFill>
        <p:spPr bwMode="auto">
          <a:xfrm>
            <a:off x="4114800" y="1848600"/>
            <a:ext cx="4419600" cy="40126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w.PresenterMedia.com - the 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 presentation</Template>
  <TotalTime>2425</TotalTime>
  <Words>794</Words>
  <Application>Microsoft Office PowerPoint</Application>
  <PresentationFormat>On-screen Show (4:3)</PresentationFormat>
  <Paragraphs>171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Arial Black</vt:lpstr>
      <vt:lpstr>Calibri</vt:lpstr>
      <vt:lpstr>Lucida Sans</vt:lpstr>
      <vt:lpstr>Segoe UI</vt:lpstr>
      <vt:lpstr>Times New Roman</vt:lpstr>
      <vt:lpstr>Perpetua</vt:lpstr>
      <vt:lpstr>Arial Rounded MT Bold</vt:lpstr>
      <vt:lpstr>Wingdings</vt:lpstr>
      <vt:lpstr>www.PresenterMedia.com - the chalkboard</vt:lpstr>
      <vt:lpstr>“We’re not preparing students for Jeopardy anymore… it’s a thinking game now!”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Not About  Jeopardy Anymore… It’s About  Thinking!</dc:title>
  <dc:creator>Gayle Hinton</dc:creator>
  <cp:lastModifiedBy>Ben-Home Office</cp:lastModifiedBy>
  <cp:revision>80</cp:revision>
  <cp:lastPrinted>2014-08-11T18:46:45Z</cp:lastPrinted>
  <dcterms:created xsi:type="dcterms:W3CDTF">2014-07-22T12:39:48Z</dcterms:created>
  <dcterms:modified xsi:type="dcterms:W3CDTF">2014-08-21T20:03:12Z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